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104" r:id="rId1"/>
  </p:sldMasterIdLst>
  <p:notesMasterIdLst>
    <p:notesMasterId r:id="rId16"/>
  </p:notesMasterIdLst>
  <p:sldIdLst>
    <p:sldId id="257" r:id="rId2"/>
    <p:sldId id="259" r:id="rId3"/>
    <p:sldId id="270" r:id="rId4"/>
    <p:sldId id="271" r:id="rId5"/>
    <p:sldId id="272" r:id="rId6"/>
    <p:sldId id="273" r:id="rId7"/>
    <p:sldId id="274" r:id="rId8"/>
    <p:sldId id="275" r:id="rId9"/>
    <p:sldId id="276" r:id="rId10"/>
    <p:sldId id="277" r:id="rId11"/>
    <p:sldId id="278" r:id="rId12"/>
    <p:sldId id="282" r:id="rId13"/>
    <p:sldId id="283" r:id="rId14"/>
    <p:sldId id="280" r:id="rId15"/>
  </p:sldIdLst>
  <p:sldSz cx="9144000" cy="5143500" type="screen16x9"/>
  <p:notesSz cx="6797675" cy="992505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2205" autoAdjust="0"/>
    <p:restoredTop sz="94651" autoAdjust="0"/>
  </p:normalViewPr>
  <p:slideViewPr>
    <p:cSldViewPr>
      <p:cViewPr varScale="1">
        <p:scale>
          <a:sx n="141" d="100"/>
          <a:sy n="141" d="100"/>
        </p:scale>
        <p:origin x="102" y="204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-31596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88" d="100"/>
          <a:sy n="88" d="100"/>
        </p:scale>
        <p:origin x="3816" y="6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25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25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17C8DED-63B4-4808-85F4-CFA0F6470C42}" type="datetimeFigureOut">
              <a:rPr lang="ru-RU" smtClean="0"/>
              <a:t>30.07.2020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2075" y="744538"/>
            <a:ext cx="6613525" cy="3721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4399"/>
            <a:ext cx="5438140" cy="4466273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7075"/>
            <a:ext cx="2945659" cy="49625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27075"/>
            <a:ext cx="2945659" cy="49625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23F2486-9F9B-4AF0-938F-CC69FF84FDA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404345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3F2486-9F9B-4AF0-938F-CC69FF84FDA8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804843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3F2486-9F9B-4AF0-938F-CC69FF84FDA8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04322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26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41BF0D-B68F-4178-92A4-ED7CAA777FA7}" type="datetimeFigureOut">
              <a:rPr lang="ru-RU" smtClean="0"/>
              <a:t>30.07.2020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75EBD-EDE5-4FEC-969E-8A472EB0A6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216895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41BF0D-B68F-4178-92A4-ED7CAA777FA7}" type="datetimeFigureOut">
              <a:rPr lang="ru-RU" smtClean="0"/>
              <a:t>30.07.2020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75EBD-EDE5-4FEC-969E-8A472EB0A6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920510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154783"/>
            <a:ext cx="2057400" cy="329088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54783"/>
            <a:ext cx="6019800" cy="329088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41BF0D-B68F-4178-92A4-ED7CAA777FA7}" type="datetimeFigureOut">
              <a:rPr lang="ru-RU" smtClean="0"/>
              <a:t>30.07.2020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75EBD-EDE5-4FEC-969E-8A472EB0A6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44609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41BF0D-B68F-4178-92A4-ED7CAA777FA7}" type="datetimeFigureOut">
              <a:rPr lang="ru-RU" smtClean="0"/>
              <a:t>30.07.2020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75EBD-EDE5-4FEC-969E-8A472EB0A6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45215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41BF0D-B68F-4178-92A4-ED7CAA777FA7}" type="datetimeFigureOut">
              <a:rPr lang="ru-RU" smtClean="0"/>
              <a:t>30.07.2020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75EBD-EDE5-4FEC-969E-8A472EB0A6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652898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900115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900115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41BF0D-B68F-4178-92A4-ED7CAA777FA7}" type="datetimeFigureOut">
              <a:rPr lang="ru-RU" smtClean="0"/>
              <a:t>30.07.2020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75EBD-EDE5-4FEC-969E-8A472EB0A6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21191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41BF0D-B68F-4178-92A4-ED7CAA777FA7}" type="datetimeFigureOut">
              <a:rPr lang="ru-RU" smtClean="0"/>
              <a:t>30.07.2020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75EBD-EDE5-4FEC-969E-8A472EB0A6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118376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41BF0D-B68F-4178-92A4-ED7CAA777FA7}" type="datetimeFigureOut">
              <a:rPr lang="ru-RU" smtClean="0"/>
              <a:t>30.07.2020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75EBD-EDE5-4FEC-969E-8A472EB0A6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7314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41BF0D-B68F-4178-92A4-ED7CAA777FA7}" type="datetimeFigureOut">
              <a:rPr lang="ru-RU" smtClean="0"/>
              <a:t>30.07.2020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75EBD-EDE5-4FEC-969E-8A472EB0A6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2915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15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04795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15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41BF0D-B68F-4178-92A4-ED7CAA777FA7}" type="datetimeFigureOut">
              <a:rPr lang="ru-RU" smtClean="0"/>
              <a:t>30.07.2020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75EBD-EDE5-4FEC-969E-8A472EB0A6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06111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10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41BF0D-B68F-4178-92A4-ED7CAA777FA7}" type="datetimeFigureOut">
              <a:rPr lang="ru-RU" smtClean="0"/>
              <a:t>30.07.2020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75EBD-EDE5-4FEC-969E-8A472EB0A6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00786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41BF0D-B68F-4178-92A4-ED7CAA777FA7}" type="datetimeFigureOut">
              <a:rPr lang="ru-RU" smtClean="0"/>
              <a:t>30.07.2020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F75EBD-EDE5-4FEC-969E-8A472EB0A6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29463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05" r:id="rId1"/>
    <p:sldLayoutId id="2147484106" r:id="rId2"/>
    <p:sldLayoutId id="2147484107" r:id="rId3"/>
    <p:sldLayoutId id="2147484108" r:id="rId4"/>
    <p:sldLayoutId id="2147484109" r:id="rId5"/>
    <p:sldLayoutId id="2147484110" r:id="rId6"/>
    <p:sldLayoutId id="2147484111" r:id="rId7"/>
    <p:sldLayoutId id="2147484112" r:id="rId8"/>
    <p:sldLayoutId id="2147484113" r:id="rId9"/>
    <p:sldLayoutId id="2147484114" r:id="rId10"/>
    <p:sldLayoutId id="214748411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8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9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1.jpe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hyperlink" Target="http://sadykova-munira.narod.ru/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hyperlink" Target="https://edu.tatar.ru/community/index/16719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9"/>
          <p:cNvSpPr>
            <a:spLocks noGrp="1"/>
          </p:cNvSpPr>
          <p:nvPr>
            <p:ph type="ctrTitle"/>
          </p:nvPr>
        </p:nvSpPr>
        <p:spPr>
          <a:xfrm>
            <a:off x="685800" y="1059582"/>
            <a:ext cx="7772400" cy="1728192"/>
          </a:xfrm>
        </p:spPr>
        <p:txBody>
          <a:bodyPr>
            <a:noAutofit/>
          </a:bodyPr>
          <a:lstStyle/>
          <a:p>
            <a:r>
              <a:rPr lang="ru-RU" sz="32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Организация наставнической деятельности в </a:t>
            </a:r>
            <a:r>
              <a:rPr lang="ru-RU" sz="3200" b="1" i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Лаишевском</a:t>
            </a:r>
            <a:r>
              <a:rPr lang="ru-RU" sz="32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муниципальном районе</a:t>
            </a:r>
            <a:endParaRPr lang="ru-RU" sz="3200" b="1" i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одзаголовок 10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ru-RU" sz="24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Ответственный:</a:t>
            </a:r>
            <a:r>
              <a:rPr lang="ru-RU" sz="2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Бартеньева</a:t>
            </a:r>
            <a:r>
              <a:rPr lang="ru-RU" sz="2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Е.В. </a:t>
            </a:r>
            <a:r>
              <a:rPr lang="ru-RU" sz="24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2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етодист МКУ «Управление образования </a:t>
            </a:r>
            <a:r>
              <a:rPr lang="ru-RU" sz="24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Лаишевского</a:t>
            </a:r>
            <a:r>
              <a:rPr lang="ru-RU" sz="2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муниципального района РТ»</a:t>
            </a:r>
            <a:endParaRPr lang="ru-RU" sz="2400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4" descr="C:\Users\Afanaseva\Desktop\Августовка 2014, 2015, 2016, 2017\Августовка 2017\Доклад министра\От Адели\Оптимальные размеры\лого_пнг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644" y="51471"/>
            <a:ext cx="623940" cy="6227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0192" y="-117559"/>
            <a:ext cx="5074828" cy="9544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78862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4" descr="C:\Users\Afanaseva\Desktop\Августовка 2014, 2015, 2016, 2017\Августовка 2017\Доклад министра\От Адели\Оптимальные размеры\лого_пнг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230" y="115554"/>
            <a:ext cx="623940" cy="6227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0192" y="-117559"/>
            <a:ext cx="5074828" cy="954465"/>
          </a:xfrm>
          <a:prstGeom prst="rect">
            <a:avLst/>
          </a:prstGeom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i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Хазиева</a:t>
            </a:r>
            <a:r>
              <a:rPr lang="ru-RU" sz="2800" b="1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Миляуша</a:t>
            </a:r>
            <a:r>
              <a:rPr lang="ru-RU" sz="2800" b="1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Мулыйывна</a:t>
            </a:r>
            <a:r>
              <a:rPr lang="ru-RU" sz="2800" b="1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b="1" i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Объект 1"/>
          <p:cNvSpPr>
            <a:spLocks noGrp="1"/>
          </p:cNvSpPr>
          <p:nvPr>
            <p:ph sz="half" idx="1"/>
          </p:nvPr>
        </p:nvSpPr>
        <p:spPr>
          <a:xfrm>
            <a:off x="457200" y="1203597"/>
            <a:ext cx="4038600" cy="2242073"/>
          </a:xfrm>
        </p:spPr>
        <p:txBody>
          <a:bodyPr>
            <a:normAutofit fontScale="32500" lnSpcReduction="20000"/>
          </a:bodyPr>
          <a:lstStyle/>
          <a:p>
            <a:pPr marL="0" indent="0">
              <a:buNone/>
            </a:pPr>
            <a:r>
              <a:rPr lang="ru-RU" sz="49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У</a:t>
            </a:r>
            <a:r>
              <a:rPr lang="ru-RU" sz="49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читель </a:t>
            </a:r>
            <a:r>
              <a:rPr lang="ru-RU" sz="49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татарского языка и литературы </a:t>
            </a:r>
            <a:r>
              <a:rPr lang="ru-RU" sz="4900" b="1" i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Столбищенской</a:t>
            </a:r>
            <a:r>
              <a:rPr lang="ru-RU" sz="49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СОШ</a:t>
            </a:r>
          </a:p>
          <a:p>
            <a:pPr marL="0" indent="0">
              <a:buNone/>
            </a:pPr>
            <a:r>
              <a:rPr lang="ru-RU" sz="49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Проект на тему  «</a:t>
            </a:r>
            <a:r>
              <a:rPr lang="en-US" sz="49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Методическое</a:t>
            </a:r>
            <a:r>
              <a:rPr lang="en-US" sz="49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9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сопровождение</a:t>
            </a:r>
            <a:r>
              <a:rPr lang="en-US" sz="49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9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молодых</a:t>
            </a:r>
            <a:r>
              <a:rPr lang="en-US" sz="49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9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педагогов</a:t>
            </a:r>
            <a:r>
              <a:rPr lang="en-US" sz="49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9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</a:t>
            </a:r>
            <a:r>
              <a:rPr lang="en-US" sz="49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9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совершенствованию</a:t>
            </a:r>
            <a:r>
              <a:rPr lang="en-US" sz="49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9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работы</a:t>
            </a:r>
            <a:r>
              <a:rPr lang="en-US" sz="49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 </a:t>
            </a:r>
            <a:r>
              <a:rPr lang="en-US" sz="49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одаренными</a:t>
            </a:r>
            <a:r>
              <a:rPr lang="en-US" sz="49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9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детьм</a:t>
            </a:r>
            <a:r>
              <a:rPr lang="ru-RU" sz="49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и»</a:t>
            </a:r>
          </a:p>
          <a:p>
            <a:pPr marL="0" indent="0">
              <a:buNone/>
            </a:pPr>
            <a:endParaRPr lang="ru-RU" sz="49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sz="half" idx="2"/>
          </p:nvPr>
        </p:nvSpPr>
        <p:spPr>
          <a:xfrm>
            <a:off x="4648200" y="900114"/>
            <a:ext cx="4038600" cy="3615851"/>
          </a:xfrm>
        </p:spPr>
        <p:txBody>
          <a:bodyPr>
            <a:normAutofit fontScale="32500" lnSpcReduction="20000"/>
          </a:bodyPr>
          <a:lstStyle/>
          <a:p>
            <a:endParaRPr lang="ru-RU" sz="1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35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5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ru-RU" sz="35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900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Конечные результаты</a:t>
            </a:r>
          </a:p>
          <a:p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1.Совершенствование  технологии работы  молодых учителей гуманитарного цикла над проектом:</a:t>
            </a:r>
          </a:p>
          <a:p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а) этапами работы над проектом;</a:t>
            </a:r>
          </a:p>
          <a:p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б) совершенствование деятельности педагога  на  всех этапах выполнения проекта; </a:t>
            </a:r>
          </a:p>
          <a:p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в) практическая  помощь в  овладении  технологией работы над проектом.</a:t>
            </a:r>
          </a:p>
          <a:p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Изучение научных данных психологических  особенностей детей и применение, эффективных методических приемов при работе с ними.</a:t>
            </a:r>
          </a:p>
          <a:p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Использование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межпредметных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связей.</a:t>
            </a:r>
          </a:p>
          <a:p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4.Изучение авторской программы «Совершенствование коммуникативной компетенции учащихся через реализацию программы </a:t>
            </a:r>
            <a:r>
              <a:rPr lang="tt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Без театр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уйныйбыз</a:t>
            </a:r>
            <a:r>
              <a:rPr lang="tt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”, для использования в работе 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t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5.Обучение приемам артикуляционной и акустической звуковой системы татарского и русского языков. Знакомство с  основными практическими навыками авторской программы. 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ходе реализации проекта у молодых педагогов  повышается интерес к преподаванию предметов гуманитарного цикла, формируются навыки индивидуального стиля творческой деятельности ,  а также создаются мотивы к саморазвитию и самореализации .</a:t>
            </a:r>
          </a:p>
        </p:txBody>
      </p:sp>
      <p:pic>
        <p:nvPicPr>
          <p:cNvPr id="2050" name="Picture 2" descr="C:\Users\Comp1\AppData\Local\Temp\Rar$DI02.920\IMG-20190427-WA0039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2859782"/>
            <a:ext cx="2952328" cy="1944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374086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4" descr="C:\Users\Afanaseva\Desktop\Августовка 2014, 2015, 2016, 2017\Августовка 2017\Доклад министра\От Адели\Оптимальные размеры\лого_пнг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98338"/>
            <a:ext cx="623940" cy="6227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0192" y="-117559"/>
            <a:ext cx="5074828" cy="954465"/>
          </a:xfrm>
          <a:prstGeom prst="rect">
            <a:avLst/>
          </a:prstGeom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87088"/>
            <a:ext cx="8229600" cy="857250"/>
          </a:xfrm>
        </p:spPr>
        <p:txBody>
          <a:bodyPr>
            <a:normAutofit/>
          </a:bodyPr>
          <a:lstStyle/>
          <a:p>
            <a:r>
              <a:rPr lang="ru-RU" sz="2800" b="1" i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Халиуллина</a:t>
            </a:r>
            <a:r>
              <a:rPr lang="ru-RU" sz="2800" b="1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Елена Николаевна</a:t>
            </a:r>
            <a:endParaRPr lang="ru-RU" sz="2800" b="1" i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Объект 1"/>
          <p:cNvSpPr>
            <a:spLocks noGrp="1"/>
          </p:cNvSpPr>
          <p:nvPr>
            <p:ph sz="half" idx="1"/>
          </p:nvPr>
        </p:nvSpPr>
        <p:spPr>
          <a:xfrm>
            <a:off x="457200" y="1059581"/>
            <a:ext cx="4038600" cy="2386089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endParaRPr lang="ru-RU" sz="1700" b="1" i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sz="64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У</a:t>
            </a:r>
            <a:r>
              <a:rPr lang="ru-RU" sz="64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читель </a:t>
            </a:r>
            <a:r>
              <a:rPr lang="ru-RU" sz="64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русского языка и литературы </a:t>
            </a:r>
            <a:r>
              <a:rPr lang="ru-RU" sz="6400" b="1" i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Среднедевятовской</a:t>
            </a:r>
            <a:r>
              <a:rPr lang="ru-RU" sz="64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СОШ</a:t>
            </a:r>
          </a:p>
          <a:p>
            <a:pPr marL="0" indent="0">
              <a:buNone/>
            </a:pPr>
            <a:endParaRPr lang="ru-RU" sz="6400" b="1" i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sz="6400" b="1" i="1" dirty="0" smtClean="0">
                <a:latin typeface="Times New Roman" pitchFamily="18" charset="0"/>
                <a:cs typeface="Times New Roman" pitchFamily="18" charset="0"/>
              </a:rPr>
              <a:t>Проект  на тему «Педагогическое наставничество</a:t>
            </a:r>
            <a:r>
              <a:rPr lang="ru-RU" sz="6400" b="1" dirty="0" smtClean="0">
                <a:latin typeface="Times New Roman" pitchFamily="18" charset="0"/>
                <a:cs typeface="Times New Roman" pitchFamily="18" charset="0"/>
              </a:rPr>
              <a:t>»</a:t>
            </a:r>
          </a:p>
          <a:p>
            <a:pPr marL="0" indent="0">
              <a:buNone/>
            </a:pPr>
            <a:endParaRPr lang="ru-RU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sz="half" idx="2"/>
          </p:nvPr>
        </p:nvSpPr>
        <p:spPr>
          <a:xfrm>
            <a:off x="4648200" y="900114"/>
            <a:ext cx="4038600" cy="3615851"/>
          </a:xfrm>
        </p:spPr>
        <p:txBody>
          <a:bodyPr>
            <a:normAutofit fontScale="25000" lnSpcReduction="20000"/>
          </a:bodyPr>
          <a:lstStyle/>
          <a:p>
            <a:pPr marL="0" indent="0">
              <a:lnSpc>
                <a:spcPct val="115000"/>
              </a:lnSpc>
              <a:spcAft>
                <a:spcPts val="0"/>
              </a:spcAft>
              <a:buNone/>
            </a:pPr>
            <a:endParaRPr lang="ru-RU" sz="2500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lnSpc>
                <a:spcPct val="115000"/>
              </a:lnSpc>
              <a:spcAft>
                <a:spcPts val="0"/>
              </a:spcAft>
              <a:buNone/>
            </a:pPr>
            <a:r>
              <a:rPr lang="ru-RU" sz="6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Конечные результаты</a:t>
            </a: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400" b="1" u="sng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Организационная деятельность:</a:t>
            </a: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4400" b="1" i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Муниципальный уровень:</a:t>
            </a: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4400" b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1. Создание муниципального объединения молодых педагогов русского языка и литературы.</a:t>
            </a: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4400" b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2. Прикрепление наставников к молодым педагогам. Определены учителя – консультанты по отдельным вопросам.</a:t>
            </a: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4400" b="1" i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Уровень образовательного учреждения</a:t>
            </a: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4400" b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1</a:t>
            </a:r>
            <a:r>
              <a:rPr lang="ru-RU" sz="4400" b="1" i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.</a:t>
            </a:r>
            <a:r>
              <a:rPr lang="ru-RU" sz="4400" b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Информирование молодых специалистов учреждения о проекте и его мероприятиях. </a:t>
            </a:r>
          </a:p>
          <a:p>
            <a:pPr>
              <a:spcAft>
                <a:spcPts val="1000"/>
              </a:spcAft>
            </a:pPr>
            <a:r>
              <a:rPr lang="ru-RU" sz="4400" b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2.. Составлен план наставничества (Приложение к плану ШМО учителей гуманитарного цикла)</a:t>
            </a:r>
          </a:p>
          <a:p>
            <a:pPr>
              <a:spcAft>
                <a:spcPts val="1000"/>
              </a:spcAft>
            </a:pPr>
            <a:r>
              <a:rPr lang="ru-RU" sz="4400" b="1" u="sng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Методическое сопровождение.</a:t>
            </a:r>
          </a:p>
          <a:p>
            <a:pPr>
              <a:spcAft>
                <a:spcPts val="1000"/>
              </a:spcAft>
            </a:pPr>
            <a:r>
              <a:rPr lang="ru-RU" sz="4400" b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Муниципальный уровень:1.Составлен план мероприятий для реализации данного проекта.  2.Создана творческая группа из опытных учителей школ </a:t>
            </a:r>
            <a:r>
              <a:rPr lang="ru-RU" sz="4400" b="1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райо</a:t>
            </a:r>
            <a:r>
              <a:rPr lang="ru-RU" sz="4400" b="1" dirty="0" smtClean="0">
                <a:solidFill>
                  <a:prstClr val="black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на</a:t>
            </a:r>
            <a:endParaRPr lang="ru-RU" sz="4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endParaRPr lang="ru-RU" sz="4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4" name="Picture 2" descr="C:\Users\Comp1\Desktop\IMG_20190506_134850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2859782"/>
            <a:ext cx="3168352" cy="14401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399079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4" descr="C:\Users\Afanaseva\Desktop\Августовка 2014, 2015, 2016, 2017\Августовка 2017\Доклад министра\От Адели\Оптимальные размеры\лого_пнг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98338"/>
            <a:ext cx="623940" cy="6227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0192" y="-117559"/>
            <a:ext cx="5074828" cy="954465"/>
          </a:xfrm>
          <a:prstGeom prst="rect">
            <a:avLst/>
          </a:prstGeom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87088"/>
            <a:ext cx="8229600" cy="857250"/>
          </a:xfrm>
        </p:spPr>
        <p:txBody>
          <a:bodyPr>
            <a:normAutofit/>
          </a:bodyPr>
          <a:lstStyle/>
          <a:p>
            <a:r>
              <a:rPr lang="ru-RU" sz="28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Павлова Татьяна Дмитриевна</a:t>
            </a:r>
            <a:endParaRPr lang="ru-RU" sz="2800" b="1" i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Объект 1"/>
          <p:cNvSpPr>
            <a:spLocks noGrp="1"/>
          </p:cNvSpPr>
          <p:nvPr>
            <p:ph sz="half" idx="1"/>
          </p:nvPr>
        </p:nvSpPr>
        <p:spPr>
          <a:xfrm>
            <a:off x="457200" y="1059581"/>
            <a:ext cx="4038600" cy="2386089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endParaRPr lang="ru-RU" sz="1700" b="1" i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ru-RU" sz="6400" b="1" i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ru-RU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sz="half" idx="2"/>
          </p:nvPr>
        </p:nvSpPr>
        <p:spPr>
          <a:xfrm>
            <a:off x="4648200" y="900114"/>
            <a:ext cx="4038600" cy="3615851"/>
          </a:xfrm>
        </p:spPr>
        <p:txBody>
          <a:bodyPr>
            <a:normAutofit fontScale="62500" lnSpcReduction="20000"/>
          </a:bodyPr>
          <a:lstStyle/>
          <a:p>
            <a:pPr marL="0" indent="0">
              <a:lnSpc>
                <a:spcPct val="115000"/>
              </a:lnSpc>
              <a:spcAft>
                <a:spcPts val="0"/>
              </a:spcAft>
              <a:buNone/>
            </a:pPr>
            <a:endParaRPr lang="ru-RU" sz="25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38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Учитель </a:t>
            </a:r>
            <a:r>
              <a:rPr lang="ru-RU" sz="38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русского языка и литературы </a:t>
            </a:r>
            <a:r>
              <a:rPr lang="ru-RU" sz="3800" b="1" i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Песчано</a:t>
            </a:r>
            <a:r>
              <a:rPr lang="ru-RU" sz="38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sz="3800" b="1" i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Ковалинской</a:t>
            </a:r>
            <a:r>
              <a:rPr lang="ru-RU" sz="38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38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СОШ</a:t>
            </a:r>
          </a:p>
          <a:p>
            <a:r>
              <a:rPr lang="ru-RU" b="1" dirty="0" smtClean="0"/>
              <a:t>Стаж </a:t>
            </a:r>
            <a:r>
              <a:rPr lang="ru-RU" b="1" dirty="0"/>
              <a:t>наставнической деятельности – </a:t>
            </a:r>
            <a:r>
              <a:rPr lang="ru-RU" b="1" dirty="0" smtClean="0"/>
              <a:t>1 год</a:t>
            </a:r>
          </a:p>
          <a:p>
            <a:r>
              <a:rPr lang="ru-RU" b="1" dirty="0" smtClean="0"/>
              <a:t> </a:t>
            </a:r>
            <a:r>
              <a:rPr lang="ru-RU" b="1" dirty="0"/>
              <a:t>Направление наставничества </a:t>
            </a:r>
          </a:p>
          <a:p>
            <a:pPr marL="0" indent="0">
              <a:buNone/>
            </a:pPr>
            <a:r>
              <a:rPr lang="ru-RU" b="1" dirty="0" smtClean="0"/>
              <a:t>   </a:t>
            </a:r>
            <a:r>
              <a:rPr lang="ru-RU" b="1" dirty="0"/>
              <a:t>« Совершенствование ИКТ – </a:t>
            </a:r>
            <a:r>
              <a:rPr lang="ru-RU" b="1" dirty="0" smtClean="0"/>
              <a:t> </a:t>
            </a:r>
            <a:r>
              <a:rPr lang="ru-RU" b="1" dirty="0"/>
              <a:t>компетентности педагогов – </a:t>
            </a:r>
            <a:r>
              <a:rPr lang="ru-RU" b="1" dirty="0" smtClean="0"/>
              <a:t> </a:t>
            </a:r>
            <a:r>
              <a:rPr lang="ru-RU" b="1" dirty="0"/>
              <a:t>условие эффективной </a:t>
            </a:r>
            <a:r>
              <a:rPr lang="ru-RU" b="1" dirty="0" smtClean="0"/>
              <a:t>работы </a:t>
            </a:r>
            <a:r>
              <a:rPr lang="ru-RU" b="1" dirty="0"/>
              <a:t>в цифровой образовательной среде»</a:t>
            </a:r>
            <a:endParaRPr lang="ru-RU" sz="6400" b="1" dirty="0">
              <a:latin typeface="Times New Roman" pitchFamily="18" charset="0"/>
              <a:cs typeface="Times New Roman" pitchFamily="18" charset="0"/>
            </a:endParaRPr>
          </a:p>
          <a:p>
            <a:endParaRPr lang="ru-RU" sz="4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Рисунок 8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616" y="1347614"/>
            <a:ext cx="2304256" cy="2952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43308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4" descr="C:\Users\Afanaseva\Desktop\Августовка 2014, 2015, 2016, 2017\Августовка 2017\Доклад министра\От Адели\Оптимальные размеры\лого_пнг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98338"/>
            <a:ext cx="623940" cy="6227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0192" y="-117559"/>
            <a:ext cx="5074828" cy="954465"/>
          </a:xfrm>
          <a:prstGeom prst="rect">
            <a:avLst/>
          </a:prstGeom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87088"/>
            <a:ext cx="8229600" cy="857250"/>
          </a:xfrm>
        </p:spPr>
        <p:txBody>
          <a:bodyPr>
            <a:normAutofit/>
          </a:bodyPr>
          <a:lstStyle/>
          <a:p>
            <a:r>
              <a:rPr lang="ru-RU" sz="2800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Нигматзянова</a:t>
            </a:r>
            <a:r>
              <a:rPr lang="ru-RU" sz="28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Лилия </a:t>
            </a:r>
            <a:r>
              <a:rPr lang="ru-RU" sz="2800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Ринатовна</a:t>
            </a:r>
            <a:endParaRPr lang="ru-RU" sz="2800" b="1" i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Объект 1"/>
          <p:cNvSpPr>
            <a:spLocks noGrp="1"/>
          </p:cNvSpPr>
          <p:nvPr>
            <p:ph sz="half" idx="1"/>
          </p:nvPr>
        </p:nvSpPr>
        <p:spPr>
          <a:xfrm>
            <a:off x="457200" y="1059581"/>
            <a:ext cx="4038600" cy="2386089"/>
          </a:xfrm>
        </p:spPr>
        <p:txBody>
          <a:bodyPr>
            <a:normAutofit fontScale="47500" lnSpcReduction="20000"/>
          </a:bodyPr>
          <a:lstStyle/>
          <a:p>
            <a:pPr marL="0" indent="0">
              <a:buNone/>
            </a:pPr>
            <a:endParaRPr lang="ru-RU" sz="1700" b="1" i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ru-RU" sz="6400" b="1" i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ru-RU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sz="half" idx="2"/>
          </p:nvPr>
        </p:nvSpPr>
        <p:spPr>
          <a:xfrm>
            <a:off x="4648200" y="900114"/>
            <a:ext cx="4038600" cy="3615851"/>
          </a:xfrm>
        </p:spPr>
        <p:txBody>
          <a:bodyPr>
            <a:normAutofit fontScale="47500" lnSpcReduction="20000"/>
          </a:bodyPr>
          <a:lstStyle/>
          <a:p>
            <a:pPr marL="0" indent="0">
              <a:lnSpc>
                <a:spcPct val="115000"/>
              </a:lnSpc>
              <a:spcAft>
                <a:spcPts val="0"/>
              </a:spcAft>
              <a:buNone/>
            </a:pPr>
            <a:endParaRPr lang="ru-RU" sz="25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38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Учитель английского языка </a:t>
            </a:r>
            <a:r>
              <a:rPr lang="ru-RU" sz="3800" b="1" i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Песчано</a:t>
            </a:r>
            <a:r>
              <a:rPr lang="ru-RU" sz="38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8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3800" b="1" i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Ковалинской</a:t>
            </a:r>
            <a:r>
              <a:rPr lang="ru-RU" sz="38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38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СОШ</a:t>
            </a:r>
          </a:p>
          <a:p>
            <a:r>
              <a:rPr lang="ru-RU" sz="3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Стаж </a:t>
            </a:r>
            <a:r>
              <a:rPr lang="ru-RU" sz="3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наставнической деятельности – </a:t>
            </a:r>
            <a:r>
              <a:rPr lang="ru-RU" sz="3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 год</a:t>
            </a:r>
          </a:p>
          <a:p>
            <a:r>
              <a:rPr lang="ru-RU" sz="3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Направление наставничества </a:t>
            </a:r>
          </a:p>
          <a:p>
            <a:pPr marL="0" indent="0">
              <a:buNone/>
            </a:pPr>
            <a:r>
              <a:rPr lang="ru-RU" b="1" dirty="0" smtClean="0"/>
              <a:t>   </a:t>
            </a:r>
            <a:r>
              <a:rPr lang="tt-RU" sz="4400" b="1" dirty="0">
                <a:latin typeface="Times New Roman" pitchFamily="18" charset="0"/>
                <a:cs typeface="Times New Roman" pitchFamily="18" charset="0"/>
              </a:rPr>
              <a:t>“</a:t>
            </a:r>
            <a:r>
              <a:rPr lang="tt-RU" sz="3800" b="1" dirty="0">
                <a:latin typeface="Times New Roman" pitchFamily="18" charset="0"/>
                <a:cs typeface="Times New Roman" pitchFamily="18" charset="0"/>
              </a:rPr>
              <a:t>Формирование ИКТ-кометенций учителей иностранного языка через наставническое сопровождение</a:t>
            </a:r>
            <a:r>
              <a:rPr lang="tt-RU" sz="3800" b="1" dirty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”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Picture 2" descr="C:\Users\Школа\Downloads\Рисунок1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27584" y="1161237"/>
            <a:ext cx="2448272" cy="340369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118551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ru-RU" sz="60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СПАСИБО  ЗА ВНИМАНИЕ</a:t>
            </a:r>
            <a:endParaRPr lang="ru-RU" sz="6000" b="1" i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262265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9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Общая информация</a:t>
            </a:r>
          </a:p>
        </p:txBody>
      </p:sp>
      <p:pic>
        <p:nvPicPr>
          <p:cNvPr id="9" name="Picture 2" descr="C:\Users\Comp1\Downloads\IMG_20190506_134327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131591"/>
            <a:ext cx="3422514" cy="3168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4648200" y="900114"/>
            <a:ext cx="4038600" cy="3615852"/>
          </a:xfrm>
        </p:spPr>
        <p:txBody>
          <a:bodyPr>
            <a:normAutofit fontScale="40000" lnSpcReduction="20000"/>
          </a:bodyPr>
          <a:lstStyle/>
          <a:p>
            <a:endParaRPr lang="ru-RU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55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Общее </a:t>
            </a:r>
            <a:r>
              <a:rPr lang="ru-RU" sz="55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количество педагогических  </a:t>
            </a:r>
            <a:r>
              <a:rPr lang="ru-RU" sz="55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работников – </a:t>
            </a:r>
            <a:r>
              <a:rPr lang="ru-RU" sz="55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846,</a:t>
            </a:r>
            <a:r>
              <a:rPr lang="ru-RU" sz="55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5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их них </a:t>
            </a:r>
            <a:r>
              <a:rPr lang="ru-RU" sz="55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учителей-379 </a:t>
            </a:r>
            <a:r>
              <a:rPr lang="ru-RU" sz="55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sz="55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имеют высшую категорию – </a:t>
            </a:r>
            <a:r>
              <a:rPr lang="ru-RU" sz="55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76</a:t>
            </a:r>
            <a:r>
              <a:rPr lang="ru-RU" sz="55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55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первую – </a:t>
            </a:r>
            <a:r>
              <a:rPr lang="ru-RU" sz="55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194</a:t>
            </a:r>
            <a:r>
              <a:rPr lang="ru-RU" sz="55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55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55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Учитель </a:t>
            </a:r>
            <a:r>
              <a:rPr lang="ru-RU" sz="55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55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наставник»– </a:t>
            </a:r>
            <a:r>
              <a:rPr lang="ru-RU" sz="55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11</a:t>
            </a:r>
            <a:r>
              <a:rPr lang="ru-RU" sz="55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r>
              <a:rPr lang="ru-RU" sz="55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Тема: </a:t>
            </a:r>
            <a:r>
              <a:rPr lang="ru-RU" sz="5500" b="1" i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6000" b="1" i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Совершенствование </a:t>
            </a:r>
            <a:r>
              <a:rPr lang="ru-RU" sz="6000" b="1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роли наставничества </a:t>
            </a:r>
            <a:br>
              <a:rPr lang="ru-RU" sz="6000" b="1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6000" b="1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росте </a:t>
            </a:r>
            <a:r>
              <a:rPr lang="ru-RU" sz="6000" b="1" i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педагога»</a:t>
            </a:r>
            <a:endParaRPr lang="ru-RU" sz="55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Picture 4" descr="C:\Users\Afanaseva\Desktop\Августовка 2014, 2015, 2016, 2017\Августовка 2017\Доклад министра\От Адели\Оптимальные размеры\лого_пнг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644" y="51471"/>
            <a:ext cx="623940" cy="6227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0192" y="-117559"/>
            <a:ext cx="5074828" cy="9544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71603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4" descr="C:\Users\Afanaseva\Desktop\Августовка 2014, 2015, 2016, 2017\Августовка 2017\Доклад министра\От Адели\Оптимальные размеры\лого_пнг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20906"/>
            <a:ext cx="623940" cy="6227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0192" y="-117559"/>
            <a:ext cx="5074828" cy="954465"/>
          </a:xfrm>
          <a:prstGeom prst="rect">
            <a:avLst/>
          </a:prstGeom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b="1" i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Вагизова</a:t>
            </a:r>
            <a:r>
              <a:rPr lang="ru-RU" sz="2800" b="1" i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Рузиля</a:t>
            </a:r>
            <a:r>
              <a:rPr lang="ru-RU" sz="2800" b="1" i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Ахметовна</a:t>
            </a:r>
            <a:endParaRPr lang="ru-RU" sz="2800" b="1" i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Объект 1"/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sz="17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1700" b="1" i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sz="17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У</a:t>
            </a:r>
            <a:r>
              <a:rPr lang="ru-RU" sz="17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читель </a:t>
            </a:r>
            <a:r>
              <a:rPr lang="ru-RU" sz="17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татарского языка и литературы </a:t>
            </a:r>
            <a:r>
              <a:rPr lang="ru-RU" sz="1700" b="1" i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Малоелгинской</a:t>
            </a:r>
            <a:r>
              <a:rPr lang="ru-RU" sz="17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СОШ    </a:t>
            </a:r>
          </a:p>
          <a:p>
            <a:pPr marL="0" indent="0">
              <a:buNone/>
            </a:pPr>
            <a:r>
              <a:rPr lang="ru-RU" sz="1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Проект на тему  « Современная система профессиональной подготовки молодого специалиста»</a:t>
            </a:r>
          </a:p>
          <a:p>
            <a:endParaRPr lang="ru-RU" sz="1600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sz="half" idx="2"/>
          </p:nvPr>
        </p:nvSpPr>
        <p:spPr>
          <a:xfrm>
            <a:off x="4860032" y="1148302"/>
            <a:ext cx="3826768" cy="3151640"/>
          </a:xfrm>
        </p:spPr>
        <p:txBody>
          <a:bodyPr>
            <a:normAutofit lnSpcReduction="10000"/>
          </a:bodyPr>
          <a:lstStyle/>
          <a:p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Конечные  результаты:</a:t>
            </a:r>
          </a:p>
          <a:p>
            <a:r>
              <a:rPr lang="ru-RU" sz="1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1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овместная работа с молодыми педагогами;</a:t>
            </a:r>
          </a:p>
          <a:p>
            <a:r>
              <a:rPr lang="ru-RU" sz="1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участие в профессиональных конкурсах;</a:t>
            </a:r>
          </a:p>
          <a:p>
            <a:r>
              <a:rPr lang="ru-RU" sz="1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1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ткрытые урока и внеклассные мероприятия на уровне района;</a:t>
            </a:r>
          </a:p>
          <a:p>
            <a:r>
              <a:rPr lang="ru-RU" sz="1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</a:t>
            </a:r>
            <a:r>
              <a:rPr lang="ru-RU" sz="1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астер – классы для молодых  учителей района;</a:t>
            </a:r>
          </a:p>
          <a:p>
            <a:r>
              <a:rPr lang="ru-RU" sz="1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1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ыступления на семинарах, конференциях;</a:t>
            </a:r>
          </a:p>
          <a:p>
            <a:r>
              <a:rPr lang="ru-RU" sz="1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r>
              <a:rPr lang="ru-RU" sz="1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езультативность участия молодых педагогов в различных мероприятиях;</a:t>
            </a:r>
          </a:p>
          <a:p>
            <a:r>
              <a:rPr lang="ru-RU" sz="1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sz="1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едагогическое совершенствование молодых учителей</a:t>
            </a:r>
          </a:p>
          <a:p>
            <a:endParaRPr lang="ru-RU" sz="1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endParaRPr lang="ru-R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Picture 3" descr="C:\Users\гимназия\Desktop\учителя\IMG_20190402_093858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8977" y="2787774"/>
            <a:ext cx="1937762" cy="14533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C:\Users\гимназия\Desktop\учителя\IMG-20190305-WA0004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9724" y="3003798"/>
            <a:ext cx="1666252" cy="17281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111038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4" descr="C:\Users\Afanaseva\Desktop\Августовка 2014, 2015, 2016, 2017\Августовка 2017\Доклад министра\От Адели\Оптимальные размеры\лого_пнг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35007"/>
            <a:ext cx="623940" cy="6227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0192" y="-117559"/>
            <a:ext cx="5074828" cy="954465"/>
          </a:xfrm>
          <a:prstGeom prst="rect">
            <a:avLst/>
          </a:prstGeom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i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Гарипова </a:t>
            </a:r>
            <a:r>
              <a:rPr lang="ru-RU" sz="2800" b="1" i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Рушания</a:t>
            </a:r>
            <a:r>
              <a:rPr lang="ru-RU" sz="2800" b="1" i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Гумеровна</a:t>
            </a:r>
            <a:endParaRPr lang="ru-RU" sz="2800" b="1" i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Объект 1"/>
          <p:cNvSpPr>
            <a:spLocks noGrp="1"/>
          </p:cNvSpPr>
          <p:nvPr>
            <p:ph sz="half" idx="1"/>
          </p:nvPr>
        </p:nvSpPr>
        <p:spPr>
          <a:xfrm>
            <a:off x="457200" y="1059581"/>
            <a:ext cx="4038600" cy="2386089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17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У</a:t>
            </a:r>
            <a:r>
              <a:rPr lang="ru-RU" sz="17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читель </a:t>
            </a:r>
            <a:r>
              <a:rPr lang="ru-RU" sz="17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татарского языка и литературы </a:t>
            </a:r>
            <a:r>
              <a:rPr lang="ru-RU" sz="1700" b="1" i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Столбищенской</a:t>
            </a:r>
            <a:r>
              <a:rPr lang="ru-RU" sz="17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СОШ      </a:t>
            </a:r>
          </a:p>
          <a:p>
            <a:pPr marL="0" indent="0">
              <a:buNone/>
            </a:pPr>
            <a:r>
              <a:rPr lang="ru-RU" sz="1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Проект « Методическое сопровождение профессионального роста молодых учителей»</a:t>
            </a:r>
          </a:p>
          <a:p>
            <a:endParaRPr lang="ru-RU" sz="1600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sz="half" idx="2"/>
          </p:nvPr>
        </p:nvSpPr>
        <p:spPr>
          <a:xfrm>
            <a:off x="4860032" y="987574"/>
            <a:ext cx="3826768" cy="3384375"/>
          </a:xfrm>
        </p:spPr>
        <p:txBody>
          <a:bodyPr>
            <a:normAutofit/>
          </a:bodyPr>
          <a:lstStyle/>
          <a:p>
            <a:endParaRPr lang="ru-RU" sz="1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Конечные результаты</a:t>
            </a:r>
          </a:p>
          <a:p>
            <a:r>
              <a:rPr lang="ru-RU" sz="1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sz="1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одготовка к участию в   профессиональных конкурсах по предмету;</a:t>
            </a:r>
            <a:endParaRPr lang="ru-RU" sz="1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</a:t>
            </a:r>
            <a:r>
              <a:rPr lang="ru-RU" sz="1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астер – классы для молодых  учителей района;</a:t>
            </a:r>
          </a:p>
          <a:p>
            <a:r>
              <a:rPr lang="ru-RU" sz="1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1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ыступления молодых педагогов на семинарах, конференциях;</a:t>
            </a:r>
          </a:p>
          <a:p>
            <a:r>
              <a:rPr lang="ru-RU" sz="1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r>
              <a:rPr lang="ru-RU" sz="1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езультативность участия молодых педагогов в различных мероприятиях;</a:t>
            </a:r>
          </a:p>
          <a:p>
            <a:r>
              <a:rPr lang="ru-RU" sz="1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1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владение навыками  педагогического мастерства молодыми учителями</a:t>
            </a:r>
          </a:p>
          <a:p>
            <a:endParaRPr lang="ru-RU" sz="1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endParaRPr lang="ru-R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Picture 8" descr="C:\Users\Столбищенская СОШ\Desktop\IMG_6621-12-05-19-11-12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8849" y="2715765"/>
            <a:ext cx="1512168" cy="16561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2" descr="C:\Users\Гульсина\Desktop\419840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627784" y="3075806"/>
            <a:ext cx="1440160" cy="14607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09070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4" descr="C:\Users\Afanaseva\Desktop\Августовка 2014, 2015, 2016, 2017\Августовка 2017\Доклад министра\От Адели\Оптимальные размеры\лого_пнг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15554"/>
            <a:ext cx="623940" cy="6227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0192" y="-117559"/>
            <a:ext cx="5074828" cy="954465"/>
          </a:xfrm>
          <a:prstGeom prst="rect">
            <a:avLst/>
          </a:prstGeom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i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Гайнутдинова</a:t>
            </a:r>
            <a:r>
              <a:rPr lang="ru-RU" sz="2800" b="1" i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Зифа</a:t>
            </a:r>
            <a:r>
              <a:rPr lang="ru-RU" sz="2800" b="1" i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Муфасаловна</a:t>
            </a:r>
            <a:endParaRPr lang="ru-RU" sz="2800" b="1" i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Объект 1"/>
          <p:cNvSpPr>
            <a:spLocks noGrp="1"/>
          </p:cNvSpPr>
          <p:nvPr>
            <p:ph sz="half" idx="1"/>
          </p:nvPr>
        </p:nvSpPr>
        <p:spPr>
          <a:xfrm>
            <a:off x="457200" y="1059581"/>
            <a:ext cx="4038600" cy="238608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17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У</a:t>
            </a:r>
            <a:r>
              <a:rPr lang="ru-RU" sz="17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читель </a:t>
            </a:r>
            <a:r>
              <a:rPr lang="ru-RU" sz="17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химии и биологии </a:t>
            </a:r>
            <a:r>
              <a:rPr lang="ru-RU" sz="1700" b="1" i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Малоелгинской</a:t>
            </a:r>
            <a:r>
              <a:rPr lang="ru-RU" sz="17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СОШ    </a:t>
            </a:r>
          </a:p>
          <a:p>
            <a:pPr marL="0" indent="0">
              <a:buNone/>
            </a:pPr>
            <a:r>
              <a:rPr lang="ru-RU" sz="1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Проект на тему  « Организация наставничества с молодыми  учителями»</a:t>
            </a:r>
          </a:p>
          <a:p>
            <a:endParaRPr lang="ru-RU" sz="1600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sz="half" idx="2"/>
          </p:nvPr>
        </p:nvSpPr>
        <p:spPr>
          <a:xfrm>
            <a:off x="4648200" y="900114"/>
            <a:ext cx="4038600" cy="3759868"/>
          </a:xfrm>
        </p:spPr>
        <p:txBody>
          <a:bodyPr>
            <a:normAutofit/>
          </a:bodyPr>
          <a:lstStyle/>
          <a:p>
            <a:endParaRPr lang="ru-RU" sz="1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Конечные  результаты</a:t>
            </a:r>
          </a:p>
          <a:p>
            <a:pPr lvl="0"/>
            <a:r>
              <a:rPr lang="ru-RU" sz="1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помощь в успешной </a:t>
            </a:r>
            <a:r>
              <a:rPr lang="ru-RU" sz="1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адаптация вновь прибывшего педагога в учреждении;</a:t>
            </a:r>
          </a:p>
          <a:p>
            <a:pPr lvl="0"/>
            <a:r>
              <a:rPr lang="ru-RU" sz="1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</a:t>
            </a:r>
            <a:r>
              <a:rPr lang="ru-RU" sz="1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частие в различных районных семинарах по предмету;</a:t>
            </a:r>
            <a:endParaRPr lang="ru-RU" sz="16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ru-RU" sz="1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sz="1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роведение открытых уроков и мероприятий на уровне района;</a:t>
            </a:r>
            <a:endParaRPr lang="ru-RU" sz="16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ru-RU" sz="1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использование в работе инновационных педагогических </a:t>
            </a:r>
            <a:r>
              <a:rPr lang="ru-RU" sz="1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технологий;</a:t>
            </a:r>
          </a:p>
          <a:p>
            <a:pPr lvl="0"/>
            <a:r>
              <a:rPr lang="ru-RU" sz="1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1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ыступления на районных семинарах учителей химии и биологии</a:t>
            </a:r>
            <a:endParaRPr lang="ru-RU" sz="16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endParaRPr lang="ru-R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9411" y="2693587"/>
            <a:ext cx="1296144" cy="1340502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40171" y="3363838"/>
            <a:ext cx="1397214" cy="15202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59690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4" descr="C:\Users\Afanaseva\Desktop\Августовка 2014, 2015, 2016, 2017\Августовка 2017\Доклад министра\От Адели\Оптимальные размеры\лого_пнг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230" y="48277"/>
            <a:ext cx="623940" cy="6227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0192" y="-117559"/>
            <a:ext cx="5074828" cy="954465"/>
          </a:xfrm>
          <a:prstGeom prst="rect">
            <a:avLst/>
          </a:prstGeom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i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Мухаметшина</a:t>
            </a:r>
            <a:r>
              <a:rPr lang="ru-RU" sz="2800" b="1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Разиня </a:t>
            </a:r>
            <a:r>
              <a:rPr lang="ru-RU" sz="2800" b="1" i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Минвалиевна</a:t>
            </a:r>
            <a:endParaRPr lang="ru-RU" sz="2800" b="1" i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Объект 1"/>
          <p:cNvSpPr>
            <a:spLocks noGrp="1"/>
          </p:cNvSpPr>
          <p:nvPr>
            <p:ph sz="half" idx="1"/>
          </p:nvPr>
        </p:nvSpPr>
        <p:spPr>
          <a:xfrm>
            <a:off x="457200" y="987573"/>
            <a:ext cx="4038600" cy="245809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17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У</a:t>
            </a:r>
            <a:r>
              <a:rPr lang="ru-RU" sz="17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читель </a:t>
            </a:r>
            <a:r>
              <a:rPr lang="ru-RU" sz="17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татарского языка и литературы </a:t>
            </a:r>
            <a:r>
              <a:rPr lang="ru-RU" sz="1700" b="1" i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Нармонской</a:t>
            </a:r>
            <a:r>
              <a:rPr lang="ru-RU" sz="17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СОШ    </a:t>
            </a:r>
          </a:p>
          <a:p>
            <a:pPr marL="0" indent="0">
              <a:buNone/>
            </a:pPr>
            <a:r>
              <a:rPr lang="ru-RU" sz="1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Проект на тему  « Школа профессионального развития педагога»</a:t>
            </a:r>
          </a:p>
          <a:p>
            <a:endParaRPr lang="ru-RU" sz="1600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sz="half" idx="2"/>
          </p:nvPr>
        </p:nvSpPr>
        <p:spPr>
          <a:xfrm>
            <a:off x="4860032" y="900115"/>
            <a:ext cx="3826768" cy="339982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Конечные  результаты</a:t>
            </a:r>
          </a:p>
          <a:p>
            <a:pPr marL="0" indent="0">
              <a:buNone/>
              <a:defRPr/>
            </a:pPr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получила навыки анализа результатов собственной </a:t>
            </a:r>
            <a:r>
              <a:rPr lang="ru-RU" sz="1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профессиональной деятельности </a:t>
            </a:r>
            <a:r>
              <a:rPr lang="ru-RU" sz="1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sz="1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  <a:defRPr/>
            </a:pPr>
            <a:r>
              <a:rPr lang="ru-RU" sz="1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1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ru-RU" sz="1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спользует </a:t>
            </a:r>
            <a:r>
              <a:rPr lang="ru-RU" sz="1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работе методы развития саморазвития познавательной активности у талантливых детей </a:t>
            </a:r>
          </a:p>
          <a:p>
            <a:pPr marL="0" indent="0">
              <a:buNone/>
              <a:defRPr/>
            </a:pPr>
            <a:r>
              <a:rPr lang="ru-RU" sz="1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sz="1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ru-RU" sz="1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спользует </a:t>
            </a:r>
            <a:r>
              <a:rPr lang="ru-RU" sz="1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рефлексивные технологии для оценки уровня своего профессионального и личностного развития</a:t>
            </a:r>
          </a:p>
          <a:p>
            <a:pPr marL="0" indent="0">
              <a:buNone/>
              <a:defRPr/>
            </a:pPr>
            <a:r>
              <a:rPr lang="ru-RU" sz="1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1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 </a:t>
            </a:r>
            <a:r>
              <a:rPr lang="ru-RU" sz="1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</a:t>
            </a:r>
            <a:r>
              <a:rPr lang="ru-RU" sz="1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емонстрирует </a:t>
            </a:r>
            <a:r>
              <a:rPr lang="ru-RU" sz="1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траекторию собственного самообразования и </a:t>
            </a:r>
            <a:r>
              <a:rPr lang="ru-RU" sz="1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самосовершенствования;</a:t>
            </a:r>
          </a:p>
          <a:p>
            <a:pPr marL="0" indent="0">
              <a:buNone/>
              <a:defRPr/>
            </a:pPr>
            <a:r>
              <a:rPr lang="ru-RU" sz="1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- участвует  в различных конкурсах</a:t>
            </a:r>
          </a:p>
          <a:p>
            <a:pPr marL="0" indent="0">
              <a:buNone/>
              <a:defRPr/>
            </a:pPr>
            <a:endParaRPr lang="ru-RU" sz="1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endParaRPr lang="ru-RU" sz="1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Объект 4" descr="C:\Users\Елена\Desktop\Camera\IMG_20180903_130754.jpg"/>
          <p:cNvPicPr>
            <a:picLocks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11560" y="2760111"/>
            <a:ext cx="1584176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7" descr="dbvgdeoaXos"/>
          <p:cNvPicPr>
            <a:picLocks noChangeAspect="1" noChangeArrowheads="1"/>
          </p:cNvPicPr>
          <p:nvPr/>
        </p:nvPicPr>
        <p:blipFill>
          <a:blip r:embed="rId5"/>
          <a:srcRect t="28600" b="28870"/>
          <a:stretch>
            <a:fillRect/>
          </a:stretch>
        </p:blipFill>
        <p:spPr bwMode="auto">
          <a:xfrm>
            <a:off x="2524962" y="3245039"/>
            <a:ext cx="1773089" cy="133439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6129825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4" descr="C:\Users\Afanaseva\Desktop\Августовка 2014, 2015, 2016, 2017\Августовка 2017\Доклад министра\От Адели\Оптимальные размеры\лого_пнг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24" y="48277"/>
            <a:ext cx="623940" cy="6227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0192" y="-117559"/>
            <a:ext cx="5074828" cy="954465"/>
          </a:xfrm>
          <a:prstGeom prst="rect">
            <a:avLst/>
          </a:prstGeom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Садыкова </a:t>
            </a:r>
            <a:r>
              <a:rPr lang="ru-RU" sz="2800" b="1" i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Мунира</a:t>
            </a:r>
            <a:r>
              <a:rPr lang="ru-RU" sz="2800" b="1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Гумеровна</a:t>
            </a:r>
            <a:endParaRPr lang="ru-RU" sz="2800" b="1" i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Объект 1"/>
          <p:cNvSpPr>
            <a:spLocks noGrp="1"/>
          </p:cNvSpPr>
          <p:nvPr>
            <p:ph sz="half" idx="1"/>
          </p:nvPr>
        </p:nvSpPr>
        <p:spPr>
          <a:xfrm>
            <a:off x="457200" y="1131589"/>
            <a:ext cx="4038600" cy="2314081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ru-RU" sz="21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У</a:t>
            </a:r>
            <a:r>
              <a:rPr lang="ru-RU" sz="21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читель </a:t>
            </a:r>
            <a:r>
              <a:rPr lang="ru-RU" sz="21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татарского языка и литературы </a:t>
            </a:r>
            <a:r>
              <a:rPr lang="ru-RU" sz="2100" b="1" i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Столбищенской</a:t>
            </a:r>
            <a:r>
              <a:rPr lang="ru-RU" sz="21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СОШ    </a:t>
            </a:r>
          </a:p>
          <a:p>
            <a:pPr marL="0" indent="0">
              <a:buNone/>
            </a:pPr>
            <a:r>
              <a:rPr lang="ru-RU" sz="21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Проект  на тему « Школа профессионального роста молодого  педагога»</a:t>
            </a:r>
          </a:p>
          <a:p>
            <a:endParaRPr lang="ru-RU" sz="1600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sz="half" idx="2"/>
          </p:nvPr>
        </p:nvSpPr>
        <p:spPr>
          <a:xfrm>
            <a:off x="4648200" y="900114"/>
            <a:ext cx="4038600" cy="3543843"/>
          </a:xfrm>
        </p:spPr>
        <p:txBody>
          <a:bodyPr>
            <a:normAutofit fontScale="85000" lnSpcReduction="20000"/>
          </a:bodyPr>
          <a:lstStyle/>
          <a:p>
            <a:endParaRPr lang="ru-RU" sz="1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Конечные результаты</a:t>
            </a:r>
          </a:p>
          <a:p>
            <a:endParaRPr lang="ru-RU" sz="1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/>
            </a:pP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 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Период адаптации молодого специалиста прошел успешно. Молодому специалисту оказывалась помощь администрацией, руководителем методического объединения и педагогом-наставником в вопросах совершенствования теоретических знаний, повышения профессионального мастерства.</a:t>
            </a:r>
          </a:p>
          <a:p>
            <a:pPr fontAlgn="base"/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Кроме того, взаимодействие с </a:t>
            </a:r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молодыми специалистами 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осуществлялось дистанционно, при помощи инновационных технологий видеосвязи </a:t>
            </a:r>
            <a:r>
              <a:rPr lang="en-US" sz="1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Scype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lang="en-US" sz="1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Whatsapp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fontAlgn="base"/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Работа с молодыми педагогами также осуществлялась и через сайт. В рамках проекта на </a:t>
            </a:r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личном 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сайте 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http://sadykova-munira.narod.ru/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была создана соответствующая рубрика, где были размещены материалы в помощь молодому специалисту: методические пособия, мастер-классы, примеры открытых уроков и .т.д.</a:t>
            </a:r>
          </a:p>
          <a:p>
            <a:pPr marL="0" indent="0">
              <a:buNone/>
              <a:defRPr/>
            </a:pPr>
            <a:endParaRPr lang="ru-R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Picture 2" descr="D:\с айфона\119APPLE\IMG_9606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2864"/>
          <a:stretch/>
        </p:blipFill>
        <p:spPr bwMode="auto">
          <a:xfrm>
            <a:off x="683568" y="2643758"/>
            <a:ext cx="1368152" cy="13782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C:\Users\Мунира Гумеровна\Desktop\Грант\Габишевские\JAAQ0131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111" r="15555"/>
          <a:stretch/>
        </p:blipFill>
        <p:spPr bwMode="auto">
          <a:xfrm>
            <a:off x="2411760" y="3052917"/>
            <a:ext cx="1565537" cy="1512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040923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4" descr="C:\Users\Afanaseva\Desktop\Августовка 2014, 2015, 2016, 2017\Августовка 2017\Доклад министра\От Адели\Оптимальные размеры\лого_пнг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230" y="205979"/>
            <a:ext cx="623940" cy="6227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0192" y="-117559"/>
            <a:ext cx="5074828" cy="954465"/>
          </a:xfrm>
          <a:prstGeom prst="rect">
            <a:avLst/>
          </a:prstGeom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Сафина </a:t>
            </a:r>
            <a:r>
              <a:rPr lang="ru-RU" sz="2800" b="1" i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Лария</a:t>
            </a:r>
            <a:r>
              <a:rPr lang="ru-RU" sz="2800" b="1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Нуретдиновна</a:t>
            </a:r>
            <a:endParaRPr lang="ru-RU" sz="2800" b="1" i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Объект 1"/>
          <p:cNvSpPr>
            <a:spLocks noGrp="1"/>
          </p:cNvSpPr>
          <p:nvPr>
            <p:ph sz="half" idx="1"/>
          </p:nvPr>
        </p:nvSpPr>
        <p:spPr>
          <a:xfrm>
            <a:off x="457200" y="1059581"/>
            <a:ext cx="4038600" cy="2386089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ru-RU" sz="19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У</a:t>
            </a:r>
            <a:r>
              <a:rPr lang="ru-RU" sz="19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читель </a:t>
            </a:r>
            <a:r>
              <a:rPr lang="ru-RU" sz="19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татарского языка и литературы </a:t>
            </a:r>
            <a:r>
              <a:rPr lang="ru-RU" sz="1900" b="1" i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Лаишевской</a:t>
            </a:r>
            <a:r>
              <a:rPr lang="ru-RU" sz="19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СОШ №2    </a:t>
            </a:r>
          </a:p>
          <a:p>
            <a:pPr marL="0" indent="0">
              <a:buNone/>
            </a:pPr>
            <a:r>
              <a:rPr lang="ru-RU" sz="19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Проект  на тему «</a:t>
            </a:r>
            <a:r>
              <a:rPr lang="tt-RU" sz="19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Повышение уровня профессионал</a:t>
            </a:r>
            <a:r>
              <a:rPr lang="ru-RU" sz="19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ьной</a:t>
            </a:r>
            <a:r>
              <a:rPr lang="ru-RU" sz="19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компетенции молодого педагога</a:t>
            </a:r>
            <a:r>
              <a:rPr lang="ru-RU" sz="19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»</a:t>
            </a:r>
          </a:p>
          <a:p>
            <a:endParaRPr lang="ru-RU" sz="1600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sz="half" idx="2"/>
          </p:nvPr>
        </p:nvSpPr>
        <p:spPr>
          <a:xfrm>
            <a:off x="4648200" y="900114"/>
            <a:ext cx="4038600" cy="3399827"/>
          </a:xfrm>
        </p:spPr>
        <p:txBody>
          <a:bodyPr>
            <a:normAutofit fontScale="85000" lnSpcReduction="10000"/>
          </a:bodyPr>
          <a:lstStyle/>
          <a:p>
            <a:endParaRPr lang="ru-RU" sz="1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1600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Конечные результаты</a:t>
            </a:r>
          </a:p>
          <a:p>
            <a:pPr marL="0" indent="0">
              <a:buNone/>
            </a:pP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1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у молодого педагога внутренней позиции                   </a:t>
            </a:r>
            <a:r>
              <a:rPr lang="ru-RU" sz="1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положительного отношения </a:t>
            </a:r>
            <a:r>
              <a:rPr lang="ru-RU" sz="1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 школе, способности к самооценке,</a:t>
            </a:r>
          </a:p>
          <a:p>
            <a:pPr marL="0" indent="0">
              <a:buNone/>
            </a:pPr>
            <a:r>
              <a:rPr lang="ru-RU" sz="1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умения планировать, контролировать свои действия;</a:t>
            </a:r>
          </a:p>
          <a:p>
            <a:pPr marL="0" indent="0">
              <a:buNone/>
            </a:pPr>
            <a:r>
              <a:rPr lang="ru-RU" sz="1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- включение в научно-исследовательскую и научно-практическую работу, организация самостоятельной работы молодого педагога  по учебным дисциплинам;</a:t>
            </a:r>
          </a:p>
          <a:p>
            <a:pPr marL="0" indent="0">
              <a:buNone/>
            </a:pPr>
            <a:r>
              <a:rPr lang="ru-RU" sz="1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- формулировать собственное мнение, сотрудничать с любым партнёром, осуществлять поиск необходимой информации;</a:t>
            </a:r>
          </a:p>
          <a:p>
            <a:pPr marL="0" indent="0">
              <a:buNone/>
            </a:pPr>
            <a:r>
              <a:rPr lang="ru-RU" sz="1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- участие в педсоветах,  семинарах,  в работе школьного и районного МО учителей истории и обществознания; разработка рабочих программ по предметам в соответствии с ФГОС;</a:t>
            </a:r>
          </a:p>
          <a:p>
            <a:pPr marL="0" indent="0">
              <a:buNone/>
            </a:pPr>
            <a:r>
              <a:rPr lang="ru-RU" sz="1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- оказать посильную практическую помощь молодому учителю.</a:t>
            </a:r>
          </a:p>
          <a:p>
            <a:endParaRPr lang="ru-RU" sz="1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  <a:defRPr/>
            </a:pPr>
            <a:endParaRPr lang="ru-R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2682975"/>
            <a:ext cx="1512168" cy="1666793"/>
          </a:xfrm>
          <a:prstGeom prst="rect">
            <a:avLst/>
          </a:prstGeom>
          <a:ln>
            <a:solidFill>
              <a:srgbClr val="C00000"/>
            </a:solidFill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2909" y="3147814"/>
            <a:ext cx="1584176" cy="1744575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solidFill>
              <a:schemeClr val="tx1"/>
            </a:solidFill>
            <a:prstDash val="solid"/>
          </a:ln>
          <a:effectLst>
            <a:glow rad="139700">
              <a:schemeClr val="accent2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 prst="slope"/>
          </a:sp3d>
        </p:spPr>
      </p:pic>
    </p:spTree>
    <p:extLst>
      <p:ext uri="{BB962C8B-B14F-4D97-AF65-F5344CB8AC3E}">
        <p14:creationId xmlns:p14="http://schemas.microsoft.com/office/powerpoint/2010/main" val="11871865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4" descr="C:\Users\Afanaseva\Desktop\Августовка 2014, 2015, 2016, 2017\Августовка 2017\Доклад министра\От Адели\Оптимальные размеры\лого_пнг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15554"/>
            <a:ext cx="623940" cy="6227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0192" y="-117559"/>
            <a:ext cx="5074828" cy="954465"/>
          </a:xfrm>
          <a:prstGeom prst="rect">
            <a:avLst/>
          </a:prstGeom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Шишкова </a:t>
            </a:r>
            <a:r>
              <a:rPr lang="ru-RU" sz="2800" b="1" i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Халида</a:t>
            </a:r>
            <a:r>
              <a:rPr lang="ru-RU" sz="2800" b="1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Дамировна</a:t>
            </a:r>
            <a:endParaRPr lang="ru-RU" sz="2800" b="1" i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Объект 1"/>
          <p:cNvSpPr>
            <a:spLocks noGrp="1"/>
          </p:cNvSpPr>
          <p:nvPr>
            <p:ph sz="half" idx="1"/>
          </p:nvPr>
        </p:nvSpPr>
        <p:spPr>
          <a:xfrm>
            <a:off x="457200" y="1131589"/>
            <a:ext cx="4038600" cy="2314081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sz="17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У</a:t>
            </a:r>
            <a:r>
              <a:rPr lang="ru-RU" sz="17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читель  математики </a:t>
            </a:r>
            <a:r>
              <a:rPr lang="ru-RU" sz="1700" b="1" i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Ташкирменской</a:t>
            </a:r>
            <a:r>
              <a:rPr lang="ru-RU" sz="17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ООШ    </a:t>
            </a:r>
          </a:p>
          <a:p>
            <a:pPr marL="0" indent="0">
              <a:buNone/>
            </a:pPr>
            <a:r>
              <a:rPr lang="ru-RU" sz="17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Проект «</a:t>
            </a:r>
            <a:r>
              <a:rPr lang="ru-RU" sz="17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наставничества учителей </a:t>
            </a:r>
            <a:r>
              <a:rPr lang="ru-RU" sz="17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Лаишевского</a:t>
            </a:r>
            <a:r>
              <a:rPr lang="ru-RU" sz="17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муниципального района»</a:t>
            </a:r>
          </a:p>
          <a:p>
            <a:pPr marL="0" indent="0">
              <a:buNone/>
            </a:pPr>
            <a:endParaRPr lang="ru-R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sz="half" idx="2"/>
          </p:nvPr>
        </p:nvSpPr>
        <p:spPr>
          <a:xfrm>
            <a:off x="4648200" y="900114"/>
            <a:ext cx="4038600" cy="3471835"/>
          </a:xfrm>
        </p:spPr>
        <p:txBody>
          <a:bodyPr>
            <a:normAutofit fontScale="92500" lnSpcReduction="10000"/>
          </a:bodyPr>
          <a:lstStyle/>
          <a:p>
            <a:endParaRPr lang="ru-RU" sz="1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17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Конечные результаты</a:t>
            </a:r>
          </a:p>
          <a:p>
            <a:pPr marL="0" indent="0">
              <a:buNone/>
            </a:pPr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Сетевое взаимодействие в виртуальном сообществе в Электронном образовании РТ Сообщество «Совет молодых учителей (сообщество молодых учителей </a:t>
            </a:r>
            <a:r>
              <a:rPr lang="ru-RU" sz="1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Лаишевского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района РТ)»  </a:t>
            </a:r>
            <a:r>
              <a:rPr lang="ru-RU" sz="1400" b="1" u="sng" dirty="0"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https://edu.tatar.ru/community/index/16719</a:t>
            </a:r>
            <a:endParaRPr lang="ru-R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Деятельность наставника на муниципальном и республиканском уровне: мастер- классы, тренинги, семинары, конкурсы, курсы, публикации</a:t>
            </a:r>
          </a:p>
          <a:p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Администратор </a:t>
            </a:r>
            <a:r>
              <a:rPr lang="ru-RU" sz="1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Вируального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сообщества </a:t>
            </a:r>
          </a:p>
          <a:p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б) Учитель-наставник  Виртуального сообщества «Совет молодых учителей </a:t>
            </a:r>
          </a:p>
          <a:p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в) Наставник Виртуальной Школы Наставничества: Модель «Объяснение»</a:t>
            </a:r>
          </a:p>
          <a:p>
            <a:pPr marL="0" indent="0">
              <a:buNone/>
              <a:defRPr/>
            </a:pPr>
            <a:endParaRPr lang="ru-R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Picture 2" descr="физика 2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71" y="2427734"/>
            <a:ext cx="1440158" cy="15566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2" descr="IMG-20190430-WA0007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7774" y="2931791"/>
            <a:ext cx="1542178" cy="1529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729145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671</TotalTime>
  <Words>977</Words>
  <Application>Microsoft Office PowerPoint</Application>
  <PresentationFormat>Экран (16:9)</PresentationFormat>
  <Paragraphs>131</Paragraphs>
  <Slides>14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8" baseType="lpstr">
      <vt:lpstr>Arial</vt:lpstr>
      <vt:lpstr>Calibri</vt:lpstr>
      <vt:lpstr>Times New Roman</vt:lpstr>
      <vt:lpstr>Тема Office</vt:lpstr>
      <vt:lpstr>Организация наставнической деятельности в Лаишевском муниципальном районе</vt:lpstr>
      <vt:lpstr>Общая информация</vt:lpstr>
      <vt:lpstr>Вагизова Рузиля Ахметовна</vt:lpstr>
      <vt:lpstr>Гарипова Рушания Гумеровна</vt:lpstr>
      <vt:lpstr>Гайнутдинова Зифа Муфасаловна</vt:lpstr>
      <vt:lpstr>Мухаметшина Разиня Минвалиевна</vt:lpstr>
      <vt:lpstr>Садыкова Мунира Гумеровна</vt:lpstr>
      <vt:lpstr>Сафина Лария Нуретдиновна</vt:lpstr>
      <vt:lpstr>Шишкова Халида Дамировна</vt:lpstr>
      <vt:lpstr>Хазиева Миляуша Мулыйывна </vt:lpstr>
      <vt:lpstr>Халиуллина Елена Николаевна</vt:lpstr>
      <vt:lpstr>Павлова Татьяна Дмитриевна</vt:lpstr>
      <vt:lpstr>Нигматзянова Лилия Ринатовна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elmira</dc:creator>
  <cp:lastModifiedBy>Пользователь</cp:lastModifiedBy>
  <cp:revision>78</cp:revision>
  <cp:lastPrinted>2019-05-17T04:45:41Z</cp:lastPrinted>
  <dcterms:created xsi:type="dcterms:W3CDTF">2017-08-23T11:20:43Z</dcterms:created>
  <dcterms:modified xsi:type="dcterms:W3CDTF">2020-07-30T06:56:10Z</dcterms:modified>
</cp:coreProperties>
</file>